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56" r:id="rId2"/>
    <p:sldId id="258" r:id="rId3"/>
    <p:sldId id="260" r:id="rId4"/>
    <p:sldId id="261" r:id="rId5"/>
    <p:sldId id="263" r:id="rId6"/>
    <p:sldId id="262" r:id="rId7"/>
    <p:sldId id="265" r:id="rId8"/>
    <p:sldId id="267" r:id="rId9"/>
    <p:sldId id="266" r:id="rId10"/>
    <p:sldId id="284" r:id="rId11"/>
    <p:sldId id="285" r:id="rId12"/>
    <p:sldId id="286" r:id="rId13"/>
    <p:sldId id="268" r:id="rId14"/>
    <p:sldId id="271" r:id="rId15"/>
    <p:sldId id="272" r:id="rId16"/>
    <p:sldId id="273" r:id="rId17"/>
    <p:sldId id="274" r:id="rId18"/>
    <p:sldId id="277" r:id="rId19"/>
    <p:sldId id="279" r:id="rId20"/>
    <p:sldId id="280" r:id="rId21"/>
    <p:sldId id="282" r:id="rId22"/>
    <p:sldId id="288" r:id="rId23"/>
    <p:sldId id="287" r:id="rId24"/>
    <p:sldId id="289" r:id="rId25"/>
    <p:sldId id="28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B00E3A-3125-45F7-850D-21FDC4925D74}" v="1395" dt="2022-10-01T19:06:04.046"/>
    <p1510:client id="{234EE2EE-BAF3-490B-99DE-5BE6E2EB385F}" v="1130" dt="2022-10-01T20:56:02.235"/>
    <p1510:client id="{A6C97052-1800-4CC3-B7D2-11447902EBF3}" v="1241" dt="2022-10-02T08:37:00.4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988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3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89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510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63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420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49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65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0207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58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379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412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euqid.deviantart.com/art/Akula-Class-Submarine-180929954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4642" y="4227181"/>
            <a:ext cx="5782716" cy="822463"/>
          </a:xfrm>
          <a:noFill/>
        </p:spPr>
        <p:txBody>
          <a:bodyPr anchor="ctr">
            <a:normAutofit fontScale="90000"/>
          </a:bodyPr>
          <a:lstStyle/>
          <a:p>
            <a:r>
              <a:rPr lang="en-US" sz="3600" dirty="0">
                <a:solidFill>
                  <a:srgbClr val="080808"/>
                </a:solidFill>
                <a:ea typeface="+mj-lt"/>
                <a:cs typeface="+mj-lt"/>
              </a:rPr>
              <a:t>Team: Navy Seals</a:t>
            </a:r>
            <a:br>
              <a:rPr lang="en-US" sz="3600" dirty="0">
                <a:solidFill>
                  <a:srgbClr val="080808"/>
                </a:solidFill>
                <a:ea typeface="+mj-lt"/>
                <a:cs typeface="+mj-lt"/>
              </a:rPr>
            </a:br>
            <a:br>
              <a:rPr lang="en-US" sz="3600" dirty="0">
                <a:ea typeface="+mj-lt"/>
                <a:cs typeface="+mj-lt"/>
              </a:rPr>
            </a:br>
            <a:r>
              <a:rPr lang="en-US" sz="3600" dirty="0">
                <a:solidFill>
                  <a:srgbClr val="080808"/>
                </a:solidFill>
                <a:cs typeface="Calibri Light"/>
              </a:rPr>
              <a:t>Craiova, 2022</a:t>
            </a:r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B716B41-9239-BA40-52C5-0B177E72F802}"/>
              </a:ext>
            </a:extLst>
          </p:cNvPr>
          <p:cNvSpPr txBox="1">
            <a:spLocks/>
          </p:cNvSpPr>
          <p:nvPr/>
        </p:nvSpPr>
        <p:spPr>
          <a:xfrm>
            <a:off x="3203244" y="1855894"/>
            <a:ext cx="5789706" cy="182215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cap="all" dirty="0"/>
              <a:t>EXPLORING VENUS TOGETHER</a:t>
            </a:r>
            <a:endParaRPr lang="en-US" dirty="0"/>
          </a:p>
          <a:p>
            <a:endParaRPr lang="en-US" sz="3600" dirty="0">
              <a:solidFill>
                <a:srgbClr val="080808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8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8DDBC-46D8-10C9-4758-3114F2399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cs typeface="Calibri Light"/>
              </a:rPr>
              <a:t>Rocky Terrain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B6916F-2C5B-A1C9-65B9-E812A0AA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06468"/>
            <a:ext cx="3808389" cy="36990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The surface of Venus is made of rocks eroded by winds with some mountain peaks up to 10 km.</a:t>
            </a:r>
            <a:endParaRPr lang="en-US" sz="2400" dirty="0">
              <a:cs typeface="Calibri"/>
            </a:endParaRPr>
          </a:p>
        </p:txBody>
      </p:sp>
      <p:pic>
        <p:nvPicPr>
          <p:cNvPr id="3" name="Picture 4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70297CE9-FF97-3255-82A4-420B51E7D4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06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76750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011B9-CB98-168D-BB0C-D4B904F1B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problems we're facing: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A1DA0-32BE-16A6-2290-247D81C83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/>
            <a:r>
              <a:rPr lang="en-US" sz="3200" dirty="0">
                <a:ea typeface="+mn-lt"/>
                <a:cs typeface="+mn-lt"/>
              </a:rPr>
              <a:t>Extreme high temperature</a:t>
            </a:r>
          </a:p>
          <a:p>
            <a:pPr marL="457200" indent="-457200">
              <a:buFont typeface="Arial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</a:pPr>
            <a:r>
              <a:rPr lang="en-US" sz="3200" dirty="0">
                <a:ea typeface="+mn-lt"/>
                <a:cs typeface="+mn-lt"/>
              </a:rPr>
              <a:t>High atmospheric pressure</a:t>
            </a:r>
          </a:p>
          <a:p>
            <a:pPr marL="457200" indent="-457200">
              <a:buFont typeface="Arial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</a:pPr>
            <a:r>
              <a:rPr lang="en-US" sz="3200" dirty="0">
                <a:ea typeface="+mn-lt"/>
                <a:cs typeface="+mn-lt"/>
              </a:rPr>
              <a:t>Lack of direct sunlight due to clouds</a:t>
            </a:r>
          </a:p>
          <a:p>
            <a:pPr marL="457200" indent="-457200">
              <a:buFont typeface="Arial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</a:pPr>
            <a:r>
              <a:rPr lang="en-US" sz="3200" dirty="0">
                <a:ea typeface="+mn-lt"/>
                <a:cs typeface="+mn-lt"/>
              </a:rPr>
              <a:t>Harsh rocky terrain</a:t>
            </a:r>
          </a:p>
          <a:p>
            <a:pPr marL="457200" indent="-457200">
              <a:buFont typeface="Arial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</a:pPr>
            <a:r>
              <a:rPr lang="en-US" sz="3200" dirty="0">
                <a:ea typeface="+mn-lt"/>
                <a:cs typeface="+mn-lt"/>
              </a:rPr>
              <a:t>Previous landers</a:t>
            </a:r>
          </a:p>
          <a:p>
            <a:pPr marL="457200" indent="-457200">
              <a:buFont typeface="Arial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</a:pPr>
            <a:endParaRPr lang="en-US" sz="3200" dirty="0">
              <a:ea typeface="+mn-lt"/>
              <a:cs typeface="+mn-lt"/>
            </a:endParaRPr>
          </a:p>
          <a:p>
            <a:pPr marL="457200" indent="-457200"/>
            <a:endParaRPr lang="en-US" sz="3200" dirty="0">
              <a:cs typeface="Calibri"/>
            </a:endParaRPr>
          </a:p>
          <a:p>
            <a:pPr marL="457200" indent="-457200"/>
            <a:endParaRPr lang="en-U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0522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63F5877B-98C7-49DD-83AB-0F6F57CB6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sky, outdoor, clouds&#10;&#10;Description automatically generated">
            <a:extLst>
              <a:ext uri="{FF2B5EF4-FFF2-40B4-BE49-F238E27FC236}">
                <a16:creationId xmlns:a16="http://schemas.microsoft.com/office/drawing/2014/main" id="{26BE0438-EE61-D21C-6B01-9DF749A47B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7" r="24955"/>
          <a:stretch/>
        </p:blipFill>
        <p:spPr>
          <a:xfrm>
            <a:off x="7364078" y="-18"/>
            <a:ext cx="4827922" cy="6857999"/>
          </a:xfrm>
          <a:custGeom>
            <a:avLst/>
            <a:gdLst/>
            <a:ahLst/>
            <a:cxnLst/>
            <a:rect l="l" t="t" r="r" b="b"/>
            <a:pathLst>
              <a:path w="4827922" h="6858000">
                <a:moveTo>
                  <a:pt x="4441" y="0"/>
                </a:moveTo>
                <a:lnTo>
                  <a:pt x="4827922" y="0"/>
                </a:lnTo>
                <a:lnTo>
                  <a:pt x="4827922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5" name="Picture 5" descr="A picture containing indoor, blue&#10;&#10;Description automatically generated">
            <a:extLst>
              <a:ext uri="{FF2B5EF4-FFF2-40B4-BE49-F238E27FC236}">
                <a16:creationId xmlns:a16="http://schemas.microsoft.com/office/drawing/2014/main" id="{9D6C9CE2-2FD3-2F5E-36B8-116CCA8125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117" r="15571"/>
          <a:stretch/>
        </p:blipFill>
        <p:spPr>
          <a:xfrm>
            <a:off x="3119360" y="18"/>
            <a:ext cx="4966290" cy="6857999"/>
          </a:xfrm>
          <a:custGeom>
            <a:avLst/>
            <a:gdLst/>
            <a:ahLst/>
            <a:cxnLst/>
            <a:rect l="l" t="t" r="r" b="b"/>
            <a:pathLst>
              <a:path w="4966290" h="6857999">
                <a:moveTo>
                  <a:pt x="0" y="0"/>
                </a:moveTo>
                <a:lnTo>
                  <a:pt x="4188230" y="0"/>
                </a:lnTo>
                <a:lnTo>
                  <a:pt x="4295735" y="210478"/>
                </a:lnTo>
                <a:cubicBezTo>
                  <a:pt x="4719089" y="1127919"/>
                  <a:pt x="4966290" y="2233909"/>
                  <a:pt x="4966290" y="3424428"/>
                </a:cubicBezTo>
                <a:cubicBezTo>
                  <a:pt x="4966290" y="4614948"/>
                  <a:pt x="4719089" y="5720938"/>
                  <a:pt x="4295735" y="6638378"/>
                </a:cubicBezTo>
                <a:lnTo>
                  <a:pt x="4183560" y="6857999"/>
                </a:lnTo>
                <a:lnTo>
                  <a:pt x="53039" y="6857999"/>
                </a:lnTo>
                <a:lnTo>
                  <a:pt x="132047" y="6695338"/>
                </a:lnTo>
                <a:cubicBezTo>
                  <a:pt x="555401" y="5777898"/>
                  <a:pt x="802602" y="4671908"/>
                  <a:pt x="802602" y="3481388"/>
                </a:cubicBezTo>
                <a:cubicBezTo>
                  <a:pt x="802602" y="2191659"/>
                  <a:pt x="512484" y="1001134"/>
                  <a:pt x="22579" y="42066"/>
                </a:cubicBezTo>
                <a:close/>
              </a:path>
            </a:pathLst>
          </a:custGeom>
        </p:spPr>
      </p:pic>
      <p:sp useBgFill="1">
        <p:nvSpPr>
          <p:cNvPr id="49" name="Freeform: Shape 48">
            <a:extLst>
              <a:ext uri="{FF2B5EF4-FFF2-40B4-BE49-F238E27FC236}">
                <a16:creationId xmlns:a16="http://schemas.microsoft.com/office/drawing/2014/main" id="{4EA91930-66BC-4C41-B4F5-C31EB216F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" name="Freeform: Shape 50">
            <a:extLst>
              <a:ext uri="{FF2B5EF4-FFF2-40B4-BE49-F238E27FC236}">
                <a16:creationId xmlns:a16="http://schemas.microsoft.com/office/drawing/2014/main" id="{6313CF8F-B436-401E-9575-DE0F8E8B5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8DDBC-46D8-10C9-4758-3114F2399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681038"/>
            <a:ext cx="2804504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>
                <a:cs typeface="Calibri Light"/>
              </a:rPr>
              <a:t>Previous Landers</a:t>
            </a:r>
            <a:endParaRPr lang="en-US" sz="280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A38CFE9-C30A-4551-ACCB-D5808FBC3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16867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B6916F-2C5B-A1C9-65B9-E812A0AA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092" y="2258171"/>
            <a:ext cx="3064479" cy="39187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ea typeface="+mn-lt"/>
                <a:cs typeface="+mn-lt"/>
              </a:rPr>
              <a:t>10 Soviet landers have reached the surface of Venus but they only lasted for about 2 hours due to the failure of batteries and electronics from the high temperature.</a:t>
            </a:r>
          </a:p>
          <a:p>
            <a:pPr marL="0" indent="0">
              <a:buNone/>
            </a:pPr>
            <a:endParaRPr lang="en-US" sz="2000" dirty="0">
              <a:cs typeface="Calibri"/>
            </a:endParaRP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The Soviet missions were called Venera and Vega.</a:t>
            </a:r>
          </a:p>
        </p:txBody>
      </p:sp>
    </p:spTree>
    <p:extLst>
      <p:ext uri="{BB962C8B-B14F-4D97-AF65-F5344CB8AC3E}">
        <p14:creationId xmlns:p14="http://schemas.microsoft.com/office/powerpoint/2010/main" val="2391788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6BCC-C00F-E230-015F-319FDE594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The Lander</a:t>
            </a:r>
            <a:endParaRPr lang="en-US" sz="540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62776A-939C-B311-2D27-6DA02409A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>
                <a:cs typeface="Calibri"/>
              </a:rPr>
              <a:t>It consists of 3 parts:</a:t>
            </a:r>
          </a:p>
          <a:p>
            <a:pPr marL="0" indent="0">
              <a:buNone/>
            </a:pPr>
            <a:endParaRPr lang="en-US" sz="2200">
              <a:cs typeface="Calibri"/>
            </a:endParaRPr>
          </a:p>
          <a:p>
            <a:r>
              <a:rPr lang="en-US" sz="2200">
                <a:cs typeface="Calibri"/>
              </a:rPr>
              <a:t>Wind Turbine:</a:t>
            </a:r>
          </a:p>
          <a:p>
            <a:endParaRPr lang="en-US" sz="2200">
              <a:cs typeface="Calibri"/>
            </a:endParaRPr>
          </a:p>
        </p:txBody>
      </p:sp>
      <p:pic>
        <p:nvPicPr>
          <p:cNvPr id="4" name="Picture 4" descr="A picture containing accessory, dome&#10;&#10;Description automatically generated">
            <a:extLst>
              <a:ext uri="{FF2B5EF4-FFF2-40B4-BE49-F238E27FC236}">
                <a16:creationId xmlns:a16="http://schemas.microsoft.com/office/drawing/2014/main" id="{4E5D0C85-18AE-F041-FD88-2855FB102B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5" r="2541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23779F2-346C-94A0-BC6E-D76F23B7B6C3}"/>
              </a:ext>
            </a:extLst>
          </p:cNvPr>
          <p:cNvCxnSpPr/>
          <p:nvPr/>
        </p:nvCxnSpPr>
        <p:spPr>
          <a:xfrm flipV="1">
            <a:off x="2671997" y="3324069"/>
            <a:ext cx="4255957" cy="622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749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6BCC-C00F-E230-015F-319FDE594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The Lander</a:t>
            </a:r>
            <a:endParaRPr lang="en-US" sz="540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62776A-939C-B311-2D27-6DA02409A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>
                <a:cs typeface="Calibri"/>
              </a:rPr>
              <a:t>It consists of 3 parts:</a:t>
            </a:r>
          </a:p>
          <a:p>
            <a:pPr marL="0" indent="0">
              <a:buNone/>
            </a:pPr>
            <a:endParaRPr lang="en-US" sz="2200">
              <a:cs typeface="Calibri"/>
            </a:endParaRPr>
          </a:p>
          <a:p>
            <a:r>
              <a:rPr lang="en-US" sz="2200">
                <a:cs typeface="Calibri"/>
              </a:rPr>
              <a:t>Wind Turbine:</a:t>
            </a:r>
          </a:p>
          <a:p>
            <a:endParaRPr lang="en-US" sz="2200">
              <a:cs typeface="Calibri"/>
            </a:endParaRPr>
          </a:p>
          <a:p>
            <a:r>
              <a:rPr lang="en-US" sz="2200">
                <a:cs typeface="Calibri"/>
              </a:rPr>
              <a:t>Battery:</a:t>
            </a:r>
          </a:p>
          <a:p>
            <a:endParaRPr lang="en-US" sz="2200">
              <a:cs typeface="Calibri"/>
            </a:endParaRPr>
          </a:p>
        </p:txBody>
      </p:sp>
      <p:pic>
        <p:nvPicPr>
          <p:cNvPr id="4" name="Picture 4" descr="A picture containing accessory, dome&#10;&#10;Description automatically generated">
            <a:extLst>
              <a:ext uri="{FF2B5EF4-FFF2-40B4-BE49-F238E27FC236}">
                <a16:creationId xmlns:a16="http://schemas.microsoft.com/office/drawing/2014/main" id="{4E5D0C85-18AE-F041-FD88-2855FB102B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5" r="2541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23779F2-346C-94A0-BC6E-D76F23B7B6C3}"/>
              </a:ext>
            </a:extLst>
          </p:cNvPr>
          <p:cNvCxnSpPr/>
          <p:nvPr/>
        </p:nvCxnSpPr>
        <p:spPr>
          <a:xfrm flipV="1">
            <a:off x="2671997" y="3324069"/>
            <a:ext cx="4255957" cy="622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E22BBCD-B61D-9AAC-9A35-9A270B9085A3}"/>
              </a:ext>
            </a:extLst>
          </p:cNvPr>
          <p:cNvCxnSpPr/>
          <p:nvPr/>
        </p:nvCxnSpPr>
        <p:spPr>
          <a:xfrm flipV="1">
            <a:off x="1966210" y="4204740"/>
            <a:ext cx="5011711" cy="5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968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6BCC-C00F-E230-015F-319FDE594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The Lander</a:t>
            </a:r>
            <a:endParaRPr lang="en-US" sz="540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62776A-939C-B311-2D27-6DA02409A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>
                <a:cs typeface="Calibri"/>
              </a:rPr>
              <a:t>It consists of 3 parts:</a:t>
            </a:r>
          </a:p>
          <a:p>
            <a:pPr marL="0" indent="0">
              <a:buNone/>
            </a:pPr>
            <a:endParaRPr lang="en-US" sz="2200">
              <a:cs typeface="Calibri"/>
            </a:endParaRPr>
          </a:p>
          <a:p>
            <a:r>
              <a:rPr lang="en-US" sz="2200">
                <a:cs typeface="Calibri"/>
              </a:rPr>
              <a:t>Wind Turbine:</a:t>
            </a:r>
          </a:p>
          <a:p>
            <a:endParaRPr lang="en-US" sz="2200">
              <a:cs typeface="Calibri"/>
            </a:endParaRPr>
          </a:p>
          <a:p>
            <a:r>
              <a:rPr lang="en-US" sz="2200">
                <a:cs typeface="Calibri"/>
              </a:rPr>
              <a:t>Battery:</a:t>
            </a:r>
          </a:p>
          <a:p>
            <a:endParaRPr lang="en-US" sz="2200">
              <a:cs typeface="Calibri"/>
            </a:endParaRPr>
          </a:p>
          <a:p>
            <a:r>
              <a:rPr lang="en-US" sz="2200">
                <a:cs typeface="Calibri"/>
              </a:rPr>
              <a:t>Charging Station:</a:t>
            </a:r>
          </a:p>
          <a:p>
            <a:endParaRPr lang="en-US" sz="2200">
              <a:cs typeface="Calibri"/>
            </a:endParaRPr>
          </a:p>
        </p:txBody>
      </p:sp>
      <p:pic>
        <p:nvPicPr>
          <p:cNvPr id="4" name="Picture 4" descr="A picture containing accessory, dome&#10;&#10;Description automatically generated">
            <a:extLst>
              <a:ext uri="{FF2B5EF4-FFF2-40B4-BE49-F238E27FC236}">
                <a16:creationId xmlns:a16="http://schemas.microsoft.com/office/drawing/2014/main" id="{4E5D0C85-18AE-F041-FD88-2855FB102B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5" r="2541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23779F2-346C-94A0-BC6E-D76F23B7B6C3}"/>
              </a:ext>
            </a:extLst>
          </p:cNvPr>
          <p:cNvCxnSpPr/>
          <p:nvPr/>
        </p:nvCxnSpPr>
        <p:spPr>
          <a:xfrm flipV="1">
            <a:off x="2671997" y="3324069"/>
            <a:ext cx="4255957" cy="622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8E22BBCD-B61D-9AAC-9A35-9A270B9085A3}"/>
              </a:ext>
            </a:extLst>
          </p:cNvPr>
          <p:cNvCxnSpPr/>
          <p:nvPr/>
        </p:nvCxnSpPr>
        <p:spPr>
          <a:xfrm flipV="1">
            <a:off x="1966210" y="4204740"/>
            <a:ext cx="5011711" cy="590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66D7E8F-51F2-413F-1590-16990E8150A0}"/>
              </a:ext>
            </a:extLst>
          </p:cNvPr>
          <p:cNvCxnSpPr/>
          <p:nvPr/>
        </p:nvCxnSpPr>
        <p:spPr>
          <a:xfrm flipV="1">
            <a:off x="2965555" y="5229068"/>
            <a:ext cx="4056086" cy="4222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722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, umbrella, accessory, businesscard&#10;&#10;Description automatically generated">
            <a:extLst>
              <a:ext uri="{FF2B5EF4-FFF2-40B4-BE49-F238E27FC236}">
                <a16:creationId xmlns:a16="http://schemas.microsoft.com/office/drawing/2014/main" id="{BBC05294-C377-4847-6191-E1014344FD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45" r="7110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4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EAEE8-4CFB-021A-A9F8-632DC61F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 Wind Turbine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8774B-0C97-92CC-3167-E7655462B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cs typeface="Calibri"/>
              </a:rPr>
              <a:t>We designed an omnidirectional vertical-axis turbine ( VAWT )</a:t>
            </a:r>
          </a:p>
          <a:p>
            <a:endParaRPr lang="en-US" sz="2000">
              <a:cs typeface="Calibri"/>
            </a:endParaRPr>
          </a:p>
          <a:p>
            <a:r>
              <a:rPr lang="en-US" sz="2000" dirty="0">
                <a:cs typeface="Calibri"/>
              </a:rPr>
              <a:t>Winds at the surface are around 10 km/h</a:t>
            </a:r>
          </a:p>
          <a:p>
            <a:endParaRPr lang="en-US" sz="2000">
              <a:cs typeface="Calibri"/>
            </a:endParaRPr>
          </a:p>
          <a:p>
            <a:r>
              <a:rPr lang="en-US" sz="2000" dirty="0">
                <a:cs typeface="Calibri"/>
              </a:rPr>
              <a:t>The high density of the atmosphere exerts a significant amount of force which turns the turbine</a:t>
            </a: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15192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EAEE8-4CFB-021A-A9F8-632DC61F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00984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 Wind Turbine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8774B-0C97-92CC-3167-E7655462B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2048719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cs typeface="Calibri"/>
              </a:rPr>
              <a:t>Inside it there are permanent magnets that rotate around a static coil when the wind spins the turbine</a:t>
            </a:r>
          </a:p>
          <a:p>
            <a:pPr marL="0" indent="0">
              <a:buNone/>
            </a:pPr>
            <a:endParaRPr lang="en-US" sz="2400" dirty="0">
              <a:cs typeface="Calibri"/>
            </a:endParaRPr>
          </a:p>
          <a:p>
            <a:pPr marL="0" indent="0">
              <a:buNone/>
            </a:pPr>
            <a:r>
              <a:rPr lang="en-US" sz="2400" dirty="0">
                <a:cs typeface="Calibri"/>
              </a:rPr>
              <a:t>This generator powers the electromagnets beneath it</a:t>
            </a:r>
          </a:p>
        </p:txBody>
      </p:sp>
      <p:pic>
        <p:nvPicPr>
          <p:cNvPr id="5" name="Picture 5" descr="Chart&#10;&#10;Description automatically generated">
            <a:extLst>
              <a:ext uri="{FF2B5EF4-FFF2-40B4-BE49-F238E27FC236}">
                <a16:creationId xmlns:a16="http://schemas.microsoft.com/office/drawing/2014/main" id="{621355B2-720D-F15C-8C97-62D3DF33C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3336" y="2047856"/>
            <a:ext cx="7508822" cy="3112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254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3F5877B-98C7-49DD-83AB-0F6F57CB6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Chart, sunburst chart&#10;&#10;Description automatically generated">
            <a:extLst>
              <a:ext uri="{FF2B5EF4-FFF2-40B4-BE49-F238E27FC236}">
                <a16:creationId xmlns:a16="http://schemas.microsoft.com/office/drawing/2014/main" id="{23D3166C-2210-4332-087C-49FB8E5930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30" r="14695"/>
          <a:stretch/>
        </p:blipFill>
        <p:spPr>
          <a:xfrm>
            <a:off x="7364078" y="-18"/>
            <a:ext cx="4827922" cy="6857999"/>
          </a:xfrm>
          <a:custGeom>
            <a:avLst/>
            <a:gdLst/>
            <a:ahLst/>
            <a:cxnLst/>
            <a:rect l="l" t="t" r="r" b="b"/>
            <a:pathLst>
              <a:path w="4827922" h="6858000">
                <a:moveTo>
                  <a:pt x="4441" y="0"/>
                </a:moveTo>
                <a:lnTo>
                  <a:pt x="4827922" y="0"/>
                </a:lnTo>
                <a:lnTo>
                  <a:pt x="4827922" y="6858000"/>
                </a:lnTo>
                <a:lnTo>
                  <a:pt x="0" y="6858000"/>
                </a:lnTo>
                <a:lnTo>
                  <a:pt x="106674" y="6638378"/>
                </a:lnTo>
                <a:cubicBezTo>
                  <a:pt x="530028" y="5720938"/>
                  <a:pt x="777229" y="4614948"/>
                  <a:pt x="777229" y="3424428"/>
                </a:cubicBezTo>
                <a:cubicBezTo>
                  <a:pt x="777229" y="2233909"/>
                  <a:pt x="530028" y="1127919"/>
                  <a:pt x="106674" y="210478"/>
                </a:cubicBezTo>
                <a:close/>
              </a:path>
            </a:pathLst>
          </a:custGeom>
        </p:spPr>
      </p:pic>
      <p:pic>
        <p:nvPicPr>
          <p:cNvPr id="5" name="Picture 5" descr="A picture containing text, clipart, room, gambling house&#10;&#10;Description automatically generated">
            <a:extLst>
              <a:ext uri="{FF2B5EF4-FFF2-40B4-BE49-F238E27FC236}">
                <a16:creationId xmlns:a16="http://schemas.microsoft.com/office/drawing/2014/main" id="{1E8AEE0F-94F8-42DF-15AD-6B46C3785C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9" r="3003" b="-1"/>
          <a:stretch/>
        </p:blipFill>
        <p:spPr>
          <a:xfrm>
            <a:off x="3119360" y="18"/>
            <a:ext cx="4966290" cy="6857999"/>
          </a:xfrm>
          <a:custGeom>
            <a:avLst/>
            <a:gdLst/>
            <a:ahLst/>
            <a:cxnLst/>
            <a:rect l="l" t="t" r="r" b="b"/>
            <a:pathLst>
              <a:path w="4966290" h="6857999">
                <a:moveTo>
                  <a:pt x="0" y="0"/>
                </a:moveTo>
                <a:lnTo>
                  <a:pt x="4188230" y="0"/>
                </a:lnTo>
                <a:lnTo>
                  <a:pt x="4295735" y="210478"/>
                </a:lnTo>
                <a:cubicBezTo>
                  <a:pt x="4719089" y="1127919"/>
                  <a:pt x="4966290" y="2233909"/>
                  <a:pt x="4966290" y="3424428"/>
                </a:cubicBezTo>
                <a:cubicBezTo>
                  <a:pt x="4966290" y="4614948"/>
                  <a:pt x="4719089" y="5720938"/>
                  <a:pt x="4295735" y="6638378"/>
                </a:cubicBezTo>
                <a:lnTo>
                  <a:pt x="4183560" y="6857999"/>
                </a:lnTo>
                <a:lnTo>
                  <a:pt x="53039" y="6857999"/>
                </a:lnTo>
                <a:lnTo>
                  <a:pt x="132047" y="6695338"/>
                </a:lnTo>
                <a:cubicBezTo>
                  <a:pt x="555401" y="5777898"/>
                  <a:pt x="802602" y="4671908"/>
                  <a:pt x="802602" y="3481388"/>
                </a:cubicBezTo>
                <a:cubicBezTo>
                  <a:pt x="802602" y="2191659"/>
                  <a:pt x="512484" y="1001134"/>
                  <a:pt x="22579" y="42066"/>
                </a:cubicBezTo>
                <a:close/>
              </a:path>
            </a:pathLst>
          </a:custGeom>
        </p:spPr>
      </p:pic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4EA91930-66BC-4C41-B4F5-C31EB216F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3" name="Freeform: Shape 32">
            <a:extLst>
              <a:ext uri="{FF2B5EF4-FFF2-40B4-BE49-F238E27FC236}">
                <a16:creationId xmlns:a16="http://schemas.microsoft.com/office/drawing/2014/main" id="{6313CF8F-B436-401E-9575-DE0F8E8B5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EAEE8-4CFB-021A-A9F8-632DC61F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091" y="-71997"/>
            <a:ext cx="2804504" cy="1325563"/>
          </a:xfrm>
        </p:spPr>
        <p:txBody>
          <a:bodyPr anchor="ctr">
            <a:normAutofit/>
          </a:bodyPr>
          <a:lstStyle/>
          <a:p>
            <a:r>
              <a:rPr lang="en-US" sz="2800">
                <a:ea typeface="+mj-lt"/>
                <a:cs typeface="+mj-lt"/>
              </a:rPr>
              <a:t>The Battery</a:t>
            </a:r>
          </a:p>
          <a:p>
            <a:endParaRPr lang="en-US" sz="2800">
              <a:cs typeface="Calibri Light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A38CFE9-C30A-4551-ACCB-D5808FBC3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16867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7EF550F-47CE-4FB2-9DAC-12AD835C8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8774B-0C97-92CC-3167-E7655462B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092" y="841749"/>
            <a:ext cx="2822432" cy="533521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The battery is made of a flywheel in vacuum that stores kinetic energy and transforms it into electric current</a:t>
            </a:r>
          </a:p>
          <a:p>
            <a:pPr marL="0" indent="0">
              <a:buNone/>
            </a:pPr>
            <a:endParaRPr lang="en-US" sz="15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The flywheel is suspended on a magnetic field for low friction</a:t>
            </a:r>
          </a:p>
          <a:p>
            <a:pPr marL="0" indent="0">
              <a:buNone/>
            </a:pPr>
            <a:endParaRPr lang="en-US" sz="15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The magnets placed on the exterior of the wheel keep it stable on the horizontal axis inside the cylinder </a:t>
            </a:r>
          </a:p>
          <a:p>
            <a:pPr marL="0" indent="0">
              <a:buNone/>
            </a:pPr>
            <a:endParaRPr lang="en-US" sz="15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The magnets above are used in conjunction with the electromagnets powered by the wind turbine to move the flywheel</a:t>
            </a:r>
          </a:p>
          <a:p>
            <a:pPr marL="0" indent="0">
              <a:buNone/>
            </a:pPr>
            <a:endParaRPr lang="en-US" sz="15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500" dirty="0">
                <a:ea typeface="+mn-lt"/>
                <a:cs typeface="+mn-lt"/>
              </a:rPr>
              <a:t>The magnets placed on the interior spin around coils creating a generator that powers the charging station </a:t>
            </a:r>
          </a:p>
          <a:p>
            <a:pPr marL="0" indent="0">
              <a:buNone/>
            </a:pPr>
            <a:endParaRPr lang="en-US" sz="1500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sz="15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5281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EAEE8-4CFB-021A-A9F8-632DC61F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Charging Station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8774B-0C97-92CC-3167-E7655462B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2136"/>
            <a:ext cx="4477934" cy="47920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Located on the base of the lander, it is powered by the flywheel via an AC to DC converter.</a:t>
            </a:r>
          </a:p>
          <a:p>
            <a:pPr marL="0" indent="0">
              <a:buNone/>
            </a:pPr>
            <a:endParaRPr lang="en-US" sz="24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dirty="0">
                <a:ea typeface="+mn-lt"/>
                <a:cs typeface="+mn-lt"/>
              </a:rPr>
              <a:t>Can charge up to 4 rovers simultaneously</a:t>
            </a:r>
            <a:br>
              <a:rPr lang="en-US" sz="2400" dirty="0">
                <a:ea typeface="+mn-lt"/>
                <a:cs typeface="+mn-lt"/>
              </a:rPr>
            </a:br>
            <a:endParaRPr lang="en-US" sz="2400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sz="2400" dirty="0">
              <a:ea typeface="+mn-lt"/>
              <a:cs typeface="+mn-lt"/>
            </a:endParaRPr>
          </a:p>
        </p:txBody>
      </p:sp>
      <p:pic>
        <p:nvPicPr>
          <p:cNvPr id="4" name="Picture 6" descr="A picture containing clipart&#10;&#10;Description automatically generated">
            <a:extLst>
              <a:ext uri="{FF2B5EF4-FFF2-40B4-BE49-F238E27FC236}">
                <a16:creationId xmlns:a16="http://schemas.microsoft.com/office/drawing/2014/main" id="{0D9AA3FE-EFD5-D751-2D81-965A7EF1B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1475" y="1714710"/>
            <a:ext cx="6384633" cy="317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336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58A7F-E4B4-4764-8F20-F3A8CD45C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we are going to do: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21C8C-D8EB-77E7-15B3-A8B37E64D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Design a lander that can harness available resources situated near the surface of the planet to store enough energy in a battery that will last at least 60 days;</a:t>
            </a:r>
          </a:p>
          <a:p>
            <a:endParaRPr lang="en-US" dirty="0"/>
          </a:p>
          <a:p>
            <a:r>
              <a:rPr lang="en-US" dirty="0"/>
              <a:t>Design rovers that explore the surface of Venus using the electricity stored in the lander.</a:t>
            </a:r>
            <a:endParaRPr lang="en-US" dirty="0">
              <a:cs typeface="Calibri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4633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6BCC-C00F-E230-015F-319FDE594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cs typeface="Calibri Light"/>
              </a:rPr>
              <a:t>The Rover</a:t>
            </a:r>
            <a:endParaRPr lang="en-US" sz="540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62776A-939C-B311-2D27-6DA02409A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It's a football shaped rover that roams around the base and comes back to recharge its batteries.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pic>
        <p:nvPicPr>
          <p:cNvPr id="4" name="Picture 4" descr="A picture containing accessory, dome&#10;&#10;Description automatically generated">
            <a:extLst>
              <a:ext uri="{FF2B5EF4-FFF2-40B4-BE49-F238E27FC236}">
                <a16:creationId xmlns:a16="http://schemas.microsoft.com/office/drawing/2014/main" id="{4E5D0C85-18AE-F041-FD88-2855FB102B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05" r="2541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85DCEEF2-260B-F190-9058-090A2979F88C}"/>
              </a:ext>
            </a:extLst>
          </p:cNvPr>
          <p:cNvSpPr/>
          <p:nvPr/>
        </p:nvSpPr>
        <p:spPr>
          <a:xfrm>
            <a:off x="5950321" y="4860586"/>
            <a:ext cx="1555228" cy="56837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805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EAEE8-4CFB-021A-A9F8-632DC61F5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cs typeface="Calibri Light"/>
              </a:rPr>
              <a:t>Features: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8774B-0C97-92CC-3167-E7655462B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266" y="2434201"/>
            <a:ext cx="4571696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ea typeface="+mn-lt"/>
                <a:cs typeface="+mn-lt"/>
              </a:rPr>
              <a:t>The robot uses wheels to climb up the outer protective shell walls and pushes them forward, causing the sphere to roll</a:t>
            </a:r>
            <a:endParaRPr lang="en-US" dirty="0">
              <a:cs typeface="Calibri" panose="020F0502020204030204"/>
            </a:endParaRPr>
          </a:p>
          <a:p>
            <a:endParaRPr lang="en-US" sz="2000">
              <a:cs typeface="Calibri"/>
            </a:endParaRPr>
          </a:p>
          <a:p>
            <a:r>
              <a:rPr lang="en-US" sz="2000" dirty="0">
                <a:cs typeface="Calibri"/>
              </a:rPr>
              <a:t>It uses a chemical battery made of molten salt which can withstand the high temperatures on Venus</a:t>
            </a: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6F941397-3316-2BB7-5D7F-D90F52CE8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007" y="1945243"/>
            <a:ext cx="6303363" cy="306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043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468BB0-9A6B-40AF-B105-2C0244AE4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cs typeface="Calibri Light"/>
              </a:rPr>
              <a:t>Specifications 1/3</a:t>
            </a:r>
            <a:endParaRPr lang="en-US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C9B3E-5065-C52D-3A55-EB79D2B98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>
                <a:ea typeface="+mn-lt"/>
                <a:cs typeface="+mn-lt"/>
              </a:rPr>
              <a:t>Stored energy: Kinetic 37 MJ (10,2 kWh)</a:t>
            </a:r>
            <a:endParaRPr lang="en-US" sz="2200" dirty="0">
              <a:cs typeface="Calibri" panose="020F0502020204030204"/>
            </a:endParaRPr>
          </a:p>
          <a:p>
            <a:r>
              <a:rPr lang="en-US" sz="2200" dirty="0">
                <a:ea typeface="+mn-lt"/>
                <a:cs typeface="+mn-lt"/>
              </a:rPr>
              <a:t>Source of energy: Wind</a:t>
            </a:r>
            <a:endParaRPr lang="en-US" dirty="0"/>
          </a:p>
          <a:p>
            <a:r>
              <a:rPr lang="en-US" sz="2200" dirty="0">
                <a:ea typeface="+mn-lt"/>
                <a:cs typeface="+mn-lt"/>
              </a:rPr>
              <a:t>Rotations of flywheel: 9,600 RPM max</a:t>
            </a:r>
            <a:endParaRPr lang="en-US" dirty="0">
              <a:ea typeface="+mn-lt"/>
              <a:cs typeface="+mn-lt"/>
            </a:endParaRPr>
          </a:p>
          <a:p>
            <a:r>
              <a:rPr lang="en-US" sz="2200" dirty="0">
                <a:ea typeface="+mn-lt"/>
                <a:cs typeface="+mn-lt"/>
              </a:rPr>
              <a:t>Flywheel weight: 256 kg</a:t>
            </a:r>
            <a:endParaRPr lang="en-US" dirty="0">
              <a:ea typeface="+mn-lt"/>
              <a:cs typeface="+mn-lt"/>
            </a:endParaRPr>
          </a:p>
          <a:p>
            <a:r>
              <a:rPr lang="en-US" sz="2200" dirty="0" err="1">
                <a:ea typeface="+mn-lt"/>
                <a:cs typeface="+mn-lt"/>
              </a:rPr>
              <a:t>Self discharge</a:t>
            </a:r>
            <a:r>
              <a:rPr lang="en-US" sz="2200" dirty="0">
                <a:ea typeface="+mn-lt"/>
                <a:cs typeface="+mn-lt"/>
              </a:rPr>
              <a:t> rate: N/A</a:t>
            </a:r>
            <a:endParaRPr lang="en-US" sz="2200" dirty="0">
              <a:cs typeface="Calibri"/>
            </a:endParaRPr>
          </a:p>
          <a:p>
            <a:r>
              <a:rPr lang="en-US" sz="2200" dirty="0">
                <a:ea typeface="+mn-lt"/>
                <a:cs typeface="+mn-lt"/>
              </a:rPr>
              <a:t>Volume: 2,85 m3</a:t>
            </a:r>
            <a:endParaRPr lang="en-US" dirty="0"/>
          </a:p>
          <a:p>
            <a:r>
              <a:rPr lang="en-US" sz="2200" dirty="0">
                <a:ea typeface="+mn-lt"/>
                <a:cs typeface="+mn-lt"/>
              </a:rPr>
              <a:t>Mass: 4,100 Kg</a:t>
            </a:r>
            <a:endParaRPr lang="en-US" dirty="0"/>
          </a:p>
          <a:p>
            <a:r>
              <a:rPr lang="en-US" sz="2200" dirty="0">
                <a:ea typeface="+mn-lt"/>
                <a:cs typeface="+mn-lt"/>
              </a:rPr>
              <a:t>Operation temperature range: maximum supported temperature is 600 C</a:t>
            </a:r>
            <a:endParaRPr lang="en-US" dirty="0"/>
          </a:p>
          <a:p>
            <a:r>
              <a:rPr lang="en-US" sz="2200" dirty="0">
                <a:ea typeface="+mn-lt"/>
                <a:cs typeface="+mn-lt"/>
              </a:rPr>
              <a:t>Using the energy released on atmospheric entry and descent: 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5623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468BB0-9A6B-40AF-B105-2C0244AE4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cs typeface="Calibri Light"/>
              </a:rPr>
              <a:t>Specifications 2/3</a:t>
            </a:r>
            <a:endParaRPr lang="en-US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C9B3E-5065-C52D-3A55-EB79D2B98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ea typeface="+mn-lt"/>
                <a:cs typeface="+mn-lt"/>
              </a:rPr>
              <a:t>Use of active materials:</a:t>
            </a:r>
            <a:endParaRPr lang="en-US" dirty="0">
              <a:cs typeface="Calibri" panose="020F0502020204030204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Wind Turbine Cupola: Carbon fiber</a:t>
            </a:r>
            <a:endParaRPr lang="en-US" dirty="0">
              <a:ea typeface="+mn-lt"/>
              <a:cs typeface="+mn-lt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Wind Turbine Bearing: Steel (Lubricated with Ceramic Grease up to 1,500 </a:t>
            </a:r>
            <a:r>
              <a:rPr lang="en-US" sz="2200" b="1" dirty="0">
                <a:ea typeface="+mn-lt"/>
                <a:cs typeface="+mn-lt"/>
              </a:rPr>
              <a:t>°</a:t>
            </a:r>
            <a:r>
              <a:rPr lang="en-US" sz="2200" dirty="0">
                <a:ea typeface="+mn-lt"/>
                <a:cs typeface="+mn-lt"/>
              </a:rPr>
              <a:t>C)</a:t>
            </a:r>
            <a:endParaRPr lang="en-US">
              <a:cs typeface="Calibri" panose="020F0502020204030204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Magnets: Alnico 5-7 (</a:t>
            </a:r>
            <a:r>
              <a:rPr lang="en-US" sz="2200" dirty="0" err="1">
                <a:ea typeface="+mn-lt"/>
                <a:cs typeface="+mn-lt"/>
              </a:rPr>
              <a:t>Aluminium</a:t>
            </a:r>
            <a:r>
              <a:rPr lang="en-US" sz="2200" dirty="0">
                <a:ea typeface="+mn-lt"/>
                <a:cs typeface="+mn-lt"/>
              </a:rPr>
              <a:t>, Nickel, Cobalt)</a:t>
            </a:r>
            <a:endParaRPr lang="en-US" dirty="0">
              <a:cs typeface="Calibri" panose="020F0502020204030204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Flywheel: Carbon Fiber</a:t>
            </a:r>
            <a:endParaRPr lang="en-US" dirty="0" err="1">
              <a:cs typeface="Calibri" panose="020F0502020204030204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Wiring: Nickel wire</a:t>
            </a:r>
            <a:endParaRPr lang="en-US" dirty="0">
              <a:cs typeface="Calibri" panose="020F0502020204030204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Body of Lander: Titanium Alloy</a:t>
            </a:r>
            <a:endParaRPr lang="en-US" dirty="0">
              <a:cs typeface="Calibri" panose="020F0502020204030204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Coil wire: Nickel clad ceramic insulated copper wire</a:t>
            </a: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02887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468BB0-9A6B-40AF-B105-2C0244AE4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cs typeface="Calibri Light"/>
              </a:rPr>
              <a:t>Specifications 3/3</a:t>
            </a:r>
            <a:endParaRPr lang="en-US" sz="5400" dirty="0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C9B3E-5065-C52D-3A55-EB79D2B98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endParaRPr lang="en-US" sz="2200" dirty="0">
              <a:cs typeface="Calibri" panose="020F0502020204030204"/>
            </a:endParaRP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Whether a protective enclosure is needed: YES</a:t>
            </a: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Whether the system can be operated under any orientation: YES</a:t>
            </a: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Whether the system uses resources from Venus: YES, the wind</a:t>
            </a: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Whether the system can be recharged: YES</a:t>
            </a: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Whether the system can tolerate the vibrations due to launch, reentry, descent and landing: YES</a:t>
            </a:r>
          </a:p>
          <a:p>
            <a:pPr marL="342900" indent="-342900"/>
            <a:r>
              <a:rPr lang="en-US" sz="2200" dirty="0">
                <a:ea typeface="+mn-lt"/>
                <a:cs typeface="+mn-lt"/>
              </a:rPr>
              <a:t>Whether the system can tolerate partial failures and still provide energy: YES. Only wind turbine damage is critical.</a:t>
            </a:r>
          </a:p>
          <a:p>
            <a:pPr marL="342900" indent="-342900"/>
            <a:endParaRPr lang="en-US" sz="2200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961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3524" y="3330483"/>
            <a:ext cx="4333393" cy="269381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000" b="1" dirty="0">
                <a:solidFill>
                  <a:srgbClr val="080808"/>
                </a:solidFill>
              </a:rPr>
              <a:t>David</a:t>
            </a:r>
            <a:r>
              <a:rPr lang="en-US" sz="2000" dirty="0">
                <a:solidFill>
                  <a:srgbClr val="080808"/>
                </a:solidFill>
              </a:rPr>
              <a:t>: Magnets Research</a:t>
            </a:r>
            <a:endParaRPr lang="en-US" sz="2000" dirty="0">
              <a:solidFill>
                <a:srgbClr val="080808"/>
              </a:solidFill>
              <a:cs typeface="Calibri"/>
            </a:endParaRPr>
          </a:p>
          <a:p>
            <a:pPr algn="l"/>
            <a:r>
              <a:rPr lang="en-US" sz="2000" b="1" dirty="0">
                <a:solidFill>
                  <a:srgbClr val="080808"/>
                </a:solidFill>
              </a:rPr>
              <a:t>Andrei</a:t>
            </a:r>
            <a:r>
              <a:rPr lang="en-US" sz="2000" dirty="0">
                <a:solidFill>
                  <a:srgbClr val="080808"/>
                </a:solidFill>
              </a:rPr>
              <a:t>: Chief Scientist</a:t>
            </a:r>
            <a:endParaRPr lang="en-US" sz="2000" dirty="0">
              <a:solidFill>
                <a:srgbClr val="080808"/>
              </a:solidFill>
              <a:cs typeface="Calibri"/>
            </a:endParaRPr>
          </a:p>
          <a:p>
            <a:pPr algn="l"/>
            <a:r>
              <a:rPr lang="en-US" sz="2000" b="1" dirty="0">
                <a:solidFill>
                  <a:srgbClr val="080808"/>
                </a:solidFill>
              </a:rPr>
              <a:t>Alex</a:t>
            </a:r>
            <a:r>
              <a:rPr lang="en-US" sz="2000" dirty="0">
                <a:solidFill>
                  <a:srgbClr val="080808"/>
                </a:solidFill>
              </a:rPr>
              <a:t>: Lander Research and Design</a:t>
            </a:r>
            <a:endParaRPr lang="en-US" sz="2000" dirty="0">
              <a:solidFill>
                <a:srgbClr val="080808"/>
              </a:solidFill>
              <a:cs typeface="Calibri"/>
            </a:endParaRPr>
          </a:p>
          <a:p>
            <a:pPr algn="l"/>
            <a:r>
              <a:rPr lang="en-US" sz="2000" b="1" dirty="0">
                <a:solidFill>
                  <a:srgbClr val="080808"/>
                </a:solidFill>
                <a:ea typeface="+mn-lt"/>
                <a:cs typeface="+mn-lt"/>
              </a:rPr>
              <a:t>Loredana</a:t>
            </a:r>
            <a:r>
              <a:rPr lang="en-US" sz="2000" dirty="0">
                <a:solidFill>
                  <a:srgbClr val="080808"/>
                </a:solidFill>
                <a:ea typeface="+mn-lt"/>
                <a:cs typeface="+mn-lt"/>
              </a:rPr>
              <a:t>: Battery Research</a:t>
            </a:r>
            <a:endParaRPr lang="en-US" sz="2000">
              <a:ea typeface="+mn-lt"/>
              <a:cs typeface="+mn-lt"/>
            </a:endParaRPr>
          </a:p>
          <a:p>
            <a:pPr algn="l"/>
            <a:r>
              <a:rPr lang="en-US" sz="2000" b="1" dirty="0">
                <a:solidFill>
                  <a:srgbClr val="080808"/>
                </a:solidFill>
                <a:cs typeface="Calibri"/>
              </a:rPr>
              <a:t>Doru</a:t>
            </a:r>
            <a:r>
              <a:rPr lang="en-US" sz="2000" dirty="0">
                <a:solidFill>
                  <a:srgbClr val="080808"/>
                </a:solidFill>
                <a:cs typeface="Calibri"/>
              </a:rPr>
              <a:t>: 3D Design</a:t>
            </a:r>
          </a:p>
          <a:p>
            <a:pPr algn="l"/>
            <a:r>
              <a:rPr lang="en-US" sz="2000" b="1" dirty="0">
                <a:solidFill>
                  <a:srgbClr val="080808"/>
                </a:solidFill>
              </a:rPr>
              <a:t>Philip</a:t>
            </a:r>
            <a:r>
              <a:rPr lang="en-US" sz="2000" dirty="0">
                <a:solidFill>
                  <a:srgbClr val="080808"/>
                </a:solidFill>
              </a:rPr>
              <a:t>: Project Coordinator</a:t>
            </a:r>
            <a:endParaRPr lang="en-US" sz="2000" dirty="0">
              <a:solidFill>
                <a:srgbClr val="080808"/>
              </a:solidFill>
              <a:cs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1095105"/>
          </a:xfrm>
          <a:noFill/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080808"/>
                </a:solidFill>
              </a:rPr>
              <a:t>Team: </a:t>
            </a:r>
            <a:r>
              <a:rPr lang="en-US" sz="3600" dirty="0">
                <a:solidFill>
                  <a:srgbClr val="080808"/>
                </a:solidFill>
                <a:ea typeface="+mj-lt"/>
                <a:cs typeface="+mj-lt"/>
              </a:rPr>
              <a:t>Navy</a:t>
            </a:r>
            <a:r>
              <a:rPr lang="en-US" sz="3600" dirty="0">
                <a:solidFill>
                  <a:srgbClr val="080808"/>
                </a:solidFill>
              </a:rPr>
              <a:t> Seals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74A1480-7420-3A08-4135-2F8FFAF74F4A}"/>
              </a:ext>
            </a:extLst>
          </p:cNvPr>
          <p:cNvSpPr txBox="1">
            <a:spLocks/>
          </p:cNvSpPr>
          <p:nvPr/>
        </p:nvSpPr>
        <p:spPr>
          <a:xfrm>
            <a:off x="3143370" y="560700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080808"/>
                </a:solidFill>
              </a:rPr>
              <a:t>Questions?</a:t>
            </a:r>
            <a:endParaRPr lang="en-US" sz="4400" b="1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409283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011B9-CB98-168D-BB0C-D4B904F1B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problems we're facing: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F8B207-052F-8113-20E7-5B3A56930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0D27C9D-5168-FD58-8A3E-2354F35519D9}"/>
              </a:ext>
            </a:extLst>
          </p:cNvPr>
          <p:cNvSpPr txBox="1">
            <a:spLocks/>
          </p:cNvSpPr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n-US" sz="3200" dirty="0">
                <a:ea typeface="+mn-lt"/>
                <a:cs typeface="+mn-lt"/>
              </a:rPr>
              <a:t>Extreme high temperature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/>
            <a:endParaRPr lang="en-US" sz="3200" dirty="0">
              <a:cs typeface="Calibri"/>
            </a:endParaRPr>
          </a:p>
          <a:p>
            <a:pPr marL="457200" indent="-457200"/>
            <a:endParaRPr lang="en-U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266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C48BD-839B-24FA-4C68-42EFF7959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Temperatures on Venus</a:t>
            </a:r>
            <a:endParaRPr lang="en-US" sz="3700">
              <a:cs typeface="Calibri Light"/>
            </a:endParaRPr>
          </a:p>
        </p:txBody>
      </p:sp>
      <p:grpSp>
        <p:nvGrpSpPr>
          <p:cNvPr id="10" name="Group 1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905FFF0-FE50-52AA-7A75-2483DBAB8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157135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2400" dirty="0"/>
              <a:t>The CO2 rich atmosphere generates the strongest greenhouse effect in the Solar System. </a:t>
            </a:r>
            <a:endParaRPr lang="en-US" sz="2400" dirty="0">
              <a:cs typeface="Calibri"/>
            </a:endParaRPr>
          </a:p>
          <a:p>
            <a:pPr marL="0" indent="0">
              <a:buNone/>
            </a:pPr>
            <a:endParaRPr lang="en-US" sz="2400" dirty="0">
              <a:cs typeface="Calibri"/>
            </a:endParaRPr>
          </a:p>
          <a:p>
            <a:pPr marL="0" indent="0">
              <a:buNone/>
            </a:pPr>
            <a:r>
              <a:rPr lang="en-US" sz="2400" dirty="0"/>
              <a:t>Mean temperatures on the surface are about 464</a:t>
            </a:r>
            <a:r>
              <a:rPr lang="en-US" sz="2400" dirty="0">
                <a:ea typeface="+mn-lt"/>
                <a:cs typeface="+mn-lt"/>
              </a:rPr>
              <a:t>°C.</a:t>
            </a:r>
            <a:endParaRPr lang="en-US" sz="2400" dirty="0">
              <a:cs typeface="Calibri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9810D3C-7C7E-C947-5A99-113975336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" b="233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169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011B9-CB98-168D-BB0C-D4B904F1B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problems we're facing: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DF30E3-D837-5A03-EF1D-BE9BD76A0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FFB338E-5BE6-BA66-824D-35659EBC3F70}"/>
              </a:ext>
            </a:extLst>
          </p:cNvPr>
          <p:cNvSpPr txBox="1">
            <a:spLocks/>
          </p:cNvSpPr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n-US" sz="3200" dirty="0">
                <a:ea typeface="+mn-lt"/>
                <a:cs typeface="+mn-lt"/>
              </a:rPr>
              <a:t>Extreme high temperature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High atmospheric pressure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/>
            <a:endParaRPr lang="en-US" sz="3200" dirty="0">
              <a:cs typeface="Calibri"/>
            </a:endParaRPr>
          </a:p>
          <a:p>
            <a:pPr marL="457200" indent="-457200"/>
            <a:endParaRPr lang="en-U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9766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6838C-6F43-2AD3-2437-4FAF1939D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34920"/>
            <a:ext cx="3613616" cy="2470616"/>
          </a:xfrm>
        </p:spPr>
        <p:txBody>
          <a:bodyPr anchor="ctr">
            <a:normAutofit/>
          </a:bodyPr>
          <a:lstStyle/>
          <a:p>
            <a:r>
              <a:rPr lang="en-US" sz="3600"/>
              <a:t>High atmospheric pressure on Venus</a:t>
            </a:r>
            <a:endParaRPr lang="en-US" sz="3600">
              <a:cs typeface="Calibri Ligh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754FC39-8A0F-9C35-7425-B330B80444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889" b="20005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09B6AB-2674-AABD-C46E-2B664E946C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43886"/>
            <a:ext cx="7485413" cy="28381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dirty="0"/>
              <a:t>Atmosphere: </a:t>
            </a:r>
            <a:r>
              <a:rPr lang="en-US" sz="2200" b="1" dirty="0">
                <a:ea typeface="+mn-lt"/>
                <a:cs typeface="+mn-lt"/>
              </a:rPr>
              <a:t>CO₂</a:t>
            </a:r>
            <a:r>
              <a:rPr lang="en-US" sz="2200" dirty="0"/>
              <a:t> (96.5%), </a:t>
            </a:r>
            <a:r>
              <a:rPr lang="en-US" sz="2200" b="1" dirty="0"/>
              <a:t>Nitrogen</a:t>
            </a:r>
            <a:r>
              <a:rPr lang="en-US" sz="2200" dirty="0"/>
              <a:t> (3.5%)</a:t>
            </a:r>
            <a:endParaRPr lang="en-US" sz="2200">
              <a:cs typeface="Calibri"/>
            </a:endParaRPr>
          </a:p>
          <a:p>
            <a:pPr marL="0" indent="0">
              <a:buNone/>
            </a:pPr>
            <a:r>
              <a:rPr lang="en-US" sz="2200" dirty="0"/>
              <a:t>Corrosive environment: concentrated </a:t>
            </a:r>
            <a:r>
              <a:rPr lang="en-US" sz="2200" b="1" dirty="0"/>
              <a:t>H</a:t>
            </a:r>
            <a:r>
              <a:rPr lang="en-US" sz="2200" b="1" dirty="0">
                <a:ea typeface="+mn-lt"/>
                <a:cs typeface="+mn-lt"/>
              </a:rPr>
              <a:t>₂SO₄ </a:t>
            </a:r>
            <a:r>
              <a:rPr lang="en-US" sz="2200" dirty="0">
                <a:ea typeface="+mn-lt"/>
                <a:cs typeface="+mn-lt"/>
              </a:rPr>
              <a:t>and sulfur compounds</a:t>
            </a:r>
            <a:endParaRPr lang="en-US" sz="2200">
              <a:cs typeface="Calibri"/>
            </a:endParaRPr>
          </a:p>
          <a:p>
            <a:pPr marL="0" indent="0">
              <a:buNone/>
            </a:pPr>
            <a:r>
              <a:rPr lang="en-US" sz="2200" dirty="0"/>
              <a:t>The atmospheric pressure on the surface of Venus is equal of a submarine submerged at around 1km in the Earth ocean</a:t>
            </a:r>
            <a:endParaRPr lang="en-US" sz="2200" dirty="0">
              <a:cs typeface="Calibri" panose="020F0502020204030204"/>
            </a:endParaRPr>
          </a:p>
          <a:p>
            <a:pPr marL="0" indent="0">
              <a:buNone/>
            </a:pPr>
            <a:r>
              <a:rPr lang="en-US" sz="2200" dirty="0"/>
              <a:t>The surface pressure is 93 times higher than on Earth ( 93 bars )</a:t>
            </a:r>
            <a:endParaRPr lang="en-US" sz="220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EAED14-263B-AFB0-406B-F3B7CAC77760}"/>
              </a:ext>
            </a:extLst>
          </p:cNvPr>
          <p:cNvSpPr txBox="1"/>
          <p:nvPr/>
        </p:nvSpPr>
        <p:spPr>
          <a:xfrm>
            <a:off x="2943225" y="5791200"/>
            <a:ext cx="6302375" cy="31750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25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011B9-CB98-168D-BB0C-D4B904F1B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problems we're facing: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D35DD49-FA1B-D4DC-16C9-5BC65AC5D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0E35DBA-0432-536A-83EF-52DD87CA2EC3}"/>
              </a:ext>
            </a:extLst>
          </p:cNvPr>
          <p:cNvSpPr txBox="1">
            <a:spLocks/>
          </p:cNvSpPr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n-US" sz="3200" dirty="0">
                <a:ea typeface="+mn-lt"/>
                <a:cs typeface="+mn-lt"/>
              </a:rPr>
              <a:t>Extreme high temperature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High atmospheric pressure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Lack of direct sunlight due to clouds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/>
            <a:endParaRPr lang="en-US" sz="3200" dirty="0">
              <a:cs typeface="Calibri"/>
            </a:endParaRPr>
          </a:p>
          <a:p>
            <a:pPr marL="457200" indent="-457200"/>
            <a:endParaRPr lang="en-U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6315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2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sunset, nature, clouds, setting&#10;&#10;Description automatically generated">
            <a:extLst>
              <a:ext uri="{FF2B5EF4-FFF2-40B4-BE49-F238E27FC236}">
                <a16:creationId xmlns:a16="http://schemas.microsoft.com/office/drawing/2014/main" id="{47DDA0B3-6A29-AC74-C587-93B04E8033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122"/>
          <a:stretch/>
        </p:blipFill>
        <p:spPr>
          <a:xfrm>
            <a:off x="1" y="1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18DDBC-46D8-10C9-4758-3114F2399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371" y="5234320"/>
            <a:ext cx="7325766" cy="7522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Thick Clouds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cs typeface="Calibri Light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6B6916F-2C5B-A1C9-65B9-E812A0AA4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376" y="6059086"/>
            <a:ext cx="6498222" cy="59956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ea typeface="+mn-lt"/>
                <a:cs typeface="+mn-lt"/>
              </a:rPr>
              <a:t>Venus is shrouded by an opaque layer of clouds that reflect and scatter about 90% of the sunlight into space.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0" indent="0">
              <a:buNone/>
            </a:pP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2601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011B9-CB98-168D-BB0C-D4B904F1B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What problems we're facing: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B0B8DA-431A-3CA5-5C63-07400152D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B6FFE04-3DE9-BF97-DEB7-8E86BD5BF389}"/>
              </a:ext>
            </a:extLst>
          </p:cNvPr>
          <p:cNvSpPr txBox="1">
            <a:spLocks/>
          </p:cNvSpPr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n-US" sz="3200" dirty="0">
                <a:ea typeface="+mn-lt"/>
                <a:cs typeface="+mn-lt"/>
              </a:rPr>
              <a:t>Extreme high temperature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High atmospheric pressure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Lack of direct sunlight due to clouds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Harsh rocky terrain</a:t>
            </a: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en-US" sz="3200" dirty="0">
              <a:ea typeface="+mn-lt"/>
              <a:cs typeface="+mn-lt"/>
            </a:endParaRPr>
          </a:p>
          <a:p>
            <a:pPr marL="457200" indent="-457200"/>
            <a:endParaRPr lang="en-US" sz="3200" dirty="0">
              <a:cs typeface="Calibri"/>
            </a:endParaRPr>
          </a:p>
          <a:p>
            <a:pPr marL="457200" indent="-457200"/>
            <a:endParaRPr lang="en-U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9324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Application>Microsoft Office PowerPoint</Application>
  <PresentationFormat>Widescreen</PresentationFormat>
  <Slides>25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Team: Navy Seals  Craiova, 2022</vt:lpstr>
      <vt:lpstr>What we are going to do:</vt:lpstr>
      <vt:lpstr>What problems we're facing:</vt:lpstr>
      <vt:lpstr>Temperatures on Venus</vt:lpstr>
      <vt:lpstr>What problems we're facing:</vt:lpstr>
      <vt:lpstr>High atmospheric pressure on Venus</vt:lpstr>
      <vt:lpstr>What problems we're facing:</vt:lpstr>
      <vt:lpstr>Thick Clouds</vt:lpstr>
      <vt:lpstr>What problems we're facing:</vt:lpstr>
      <vt:lpstr>Rocky Terrain</vt:lpstr>
      <vt:lpstr>What problems we're facing:</vt:lpstr>
      <vt:lpstr>Previous Landers</vt:lpstr>
      <vt:lpstr>The Lander</vt:lpstr>
      <vt:lpstr>The Lander</vt:lpstr>
      <vt:lpstr>The Lander</vt:lpstr>
      <vt:lpstr> Wind Turbine</vt:lpstr>
      <vt:lpstr> Wind Turbine</vt:lpstr>
      <vt:lpstr>The Battery </vt:lpstr>
      <vt:lpstr>Charging Station</vt:lpstr>
      <vt:lpstr>The Rover</vt:lpstr>
      <vt:lpstr>Features:</vt:lpstr>
      <vt:lpstr>Specifications 1/3</vt:lpstr>
      <vt:lpstr>Specifications 2/3</vt:lpstr>
      <vt:lpstr>Specifications 3/3</vt:lpstr>
      <vt:lpstr>Team: Navy Seals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331</cp:revision>
  <dcterms:created xsi:type="dcterms:W3CDTF">2022-10-01T16:54:24Z</dcterms:created>
  <dcterms:modified xsi:type="dcterms:W3CDTF">2022-10-02T08:38:28Z</dcterms:modified>
</cp:coreProperties>
</file>

<file path=docProps/thumbnail.jpeg>
</file>